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6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3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38F1F-C518-4330-8B47-00C7F7EE8472}" type="datetimeFigureOut">
              <a:rPr lang="cs-CZ" smtClean="0"/>
              <a:t>04.11.2022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D33F4-DD55-4C7F-AEC9-9AF7EBAC50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849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D33F4-DD55-4C7F-AEC9-9AF7EBAC509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7418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D33F4-DD55-4C7F-AEC9-9AF7EBAC5096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67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D33F4-DD55-4C7F-AEC9-9AF7EBAC5096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856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D33F4-DD55-4C7F-AEC9-9AF7EBAC5096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9978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D33F4-DD55-4C7F-AEC9-9AF7EBAC5096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0496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D33F4-DD55-4C7F-AEC9-9AF7EBAC5096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654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D33F4-DD55-4C7F-AEC9-9AF7EBAC509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185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D33F4-DD55-4C7F-AEC9-9AF7EBAC509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816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D33F4-DD55-4C7F-AEC9-9AF7EBAC509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387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D33F4-DD55-4C7F-AEC9-9AF7EBAC509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657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D33F4-DD55-4C7F-AEC9-9AF7EBAC509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383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D33F4-DD55-4C7F-AEC9-9AF7EBAC509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999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D33F4-DD55-4C7F-AEC9-9AF7EBAC5096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916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D33F4-DD55-4C7F-AEC9-9AF7EBAC5096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559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B0A7B-BCCB-4674-94E7-AFABD37E5DAC}" type="datetime1">
              <a:rPr lang="cs-CZ" smtClean="0"/>
              <a:t>04.11.2022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72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4C75D-2E89-4B87-8FDB-02B1F0612963}" type="datetime1">
              <a:rPr lang="cs-CZ" smtClean="0"/>
              <a:t>04.11.2022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32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5640-CBB5-4F09-B71A-A9E9ACC6F20D}" type="datetime1">
              <a:rPr lang="cs-CZ" smtClean="0"/>
              <a:t>04.11.2022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34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974E-14CA-4200-B27F-31A7D1B71D6A}" type="datetime1">
              <a:rPr lang="cs-CZ" smtClean="0"/>
              <a:t>04.11.2022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12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A3003-4CAE-4212-9D74-81D7CE778E1D}" type="datetime1">
              <a:rPr lang="cs-CZ" smtClean="0"/>
              <a:t>04.11.2022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723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A623-E401-41A8-88B9-BB77956A6F5A}" type="datetime1">
              <a:rPr lang="cs-CZ" smtClean="0"/>
              <a:t>04.11.2022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47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7524-0993-4AA7-BBB0-18AEBEF47507}" type="datetime1">
              <a:rPr lang="cs-CZ" smtClean="0"/>
              <a:t>04.11.2022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29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67E2-7EC1-44FD-9D24-1612E35E73B2}" type="datetime1">
              <a:rPr lang="cs-CZ" smtClean="0"/>
              <a:t>04.11.2022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45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04D3-B299-42BB-AA34-30DAAA88A0ED}" type="datetime1">
              <a:rPr lang="cs-CZ" smtClean="0"/>
              <a:t>04.11.2022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2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C9E8-A8A4-4405-B2EB-CC7AA32D4C1A}" type="datetime1">
              <a:rPr lang="cs-CZ" smtClean="0"/>
              <a:t>04.11.2022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98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7E41-0C01-48A6-BAA7-4724E38D89CE}" type="datetime1">
              <a:rPr lang="cs-CZ" smtClean="0"/>
              <a:t>04.11.2022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304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1B7AB-01D8-4113-8F05-4EA8886CA81D}" type="datetime1">
              <a:rPr lang="cs-CZ" smtClean="0"/>
              <a:t>04.11.2022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1316E-E07D-4C3A-92CD-DD93999E8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148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22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9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.jpe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4.png"/><Relationship Id="rId4" Type="http://schemas.openxmlformats.org/officeDocument/2006/relationships/image" Target="../media/image6.jpeg"/><Relationship Id="rId9" Type="http://schemas.openxmlformats.org/officeDocument/2006/relationships/image" Target="../media/image17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15628" y="470781"/>
            <a:ext cx="8627952" cy="743436"/>
          </a:xfrm>
        </p:spPr>
        <p:txBody>
          <a:bodyPr>
            <a:normAutofit fontScale="90000"/>
          </a:bodyPr>
          <a:lstStyle/>
          <a:p>
            <a:r>
              <a:rPr lang="cs-CZ" sz="2400" dirty="0" err="1"/>
              <a:t>Troppauer</a:t>
            </a:r>
            <a:r>
              <a:rPr lang="cs-CZ" sz="2400" dirty="0"/>
              <a:t> </a:t>
            </a:r>
            <a:r>
              <a:rPr lang="cs-CZ" sz="2400" dirty="0" err="1"/>
              <a:t>Wettbewerb</a:t>
            </a:r>
            <a:r>
              <a:rPr lang="cs-CZ" sz="2400" dirty="0"/>
              <a:t> </a:t>
            </a:r>
            <a:r>
              <a:rPr lang="cs-CZ" sz="2400" dirty="0" err="1"/>
              <a:t>Witzige</a:t>
            </a:r>
            <a:r>
              <a:rPr lang="cs-CZ" sz="2400" dirty="0"/>
              <a:t> Texte / Opavská soutěž vtipných textů </a:t>
            </a:r>
            <a:br>
              <a:rPr lang="cs-CZ" sz="2400" dirty="0"/>
            </a:br>
            <a:r>
              <a:rPr lang="cs-CZ" sz="2400" dirty="0"/>
              <a:t>5. </a:t>
            </a:r>
            <a:r>
              <a:rPr lang="cs-CZ" sz="2400" dirty="0" err="1"/>
              <a:t>Jahrgang</a:t>
            </a:r>
            <a:r>
              <a:rPr lang="cs-CZ" sz="2400" dirty="0"/>
              <a:t>/ 5. ročník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80650" y="1632542"/>
            <a:ext cx="8848253" cy="3337810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/>
              <a:t>Milí žáci a žákyně, milí studenti a studentky /</a:t>
            </a:r>
          </a:p>
          <a:p>
            <a:pPr algn="l"/>
            <a:r>
              <a:rPr lang="cs-CZ" dirty="0" err="1"/>
              <a:t>Liebe</a:t>
            </a:r>
            <a:r>
              <a:rPr lang="cs-CZ" dirty="0"/>
              <a:t> </a:t>
            </a:r>
            <a:r>
              <a:rPr lang="cs-CZ" dirty="0" err="1"/>
              <a:t>Schüler</a:t>
            </a:r>
            <a:r>
              <a:rPr lang="cs-CZ" dirty="0"/>
              <a:t>, </a:t>
            </a:r>
            <a:r>
              <a:rPr lang="cs-CZ" dirty="0" err="1"/>
              <a:t>Schülerinnen</a:t>
            </a:r>
            <a:r>
              <a:rPr lang="cs-CZ" dirty="0"/>
              <a:t>, </a:t>
            </a:r>
            <a:r>
              <a:rPr lang="cs-CZ" dirty="0" err="1"/>
              <a:t>Studenten</a:t>
            </a:r>
            <a:r>
              <a:rPr lang="cs-CZ" dirty="0"/>
              <a:t> und </a:t>
            </a:r>
            <a:r>
              <a:rPr lang="cs-CZ" dirty="0" err="1"/>
              <a:t>Studentinnen</a:t>
            </a:r>
            <a:r>
              <a:rPr lang="cs-CZ" dirty="0"/>
              <a:t>!</a:t>
            </a:r>
          </a:p>
          <a:p>
            <a:pPr algn="l"/>
            <a:r>
              <a:rPr lang="cs-CZ" sz="2000" dirty="0"/>
              <a:t>Následují vítězné vtipy / es </a:t>
            </a:r>
            <a:r>
              <a:rPr lang="cs-CZ" sz="2000" dirty="0" err="1"/>
              <a:t>folgen</a:t>
            </a:r>
            <a:r>
              <a:rPr lang="cs-CZ" sz="2000" dirty="0"/>
              <a:t> </a:t>
            </a:r>
            <a:r>
              <a:rPr lang="cs-CZ" sz="2000" dirty="0" err="1"/>
              <a:t>die</a:t>
            </a:r>
            <a:r>
              <a:rPr lang="cs-CZ" sz="2000" dirty="0"/>
              <a:t> </a:t>
            </a:r>
            <a:r>
              <a:rPr lang="cs-CZ" sz="2000" dirty="0" err="1"/>
              <a:t>Siegerwitze</a:t>
            </a:r>
            <a:r>
              <a:rPr lang="cs-CZ" sz="2000" dirty="0"/>
              <a:t>.</a:t>
            </a:r>
          </a:p>
          <a:p>
            <a:pPr algn="l"/>
            <a:r>
              <a:rPr lang="cs-CZ" sz="2000" dirty="0"/>
              <a:t>Vyřadili jsme ty:</a:t>
            </a:r>
          </a:p>
          <a:p>
            <a:pPr marL="342900" indent="-342900" algn="l">
              <a:buFontTx/>
              <a:buChar char="-"/>
            </a:pPr>
            <a:r>
              <a:rPr lang="cs-CZ" sz="2000" dirty="0"/>
              <a:t>které obsahovaly jen citoslovce / </a:t>
            </a:r>
            <a:r>
              <a:rPr lang="cs-CZ" sz="2000" dirty="0" err="1"/>
              <a:t>Wir</a:t>
            </a:r>
            <a:r>
              <a:rPr lang="cs-CZ" sz="2000" dirty="0"/>
              <a:t> </a:t>
            </a:r>
            <a:r>
              <a:rPr lang="cs-CZ" sz="2000" dirty="0" err="1"/>
              <a:t>haben</a:t>
            </a:r>
            <a:r>
              <a:rPr lang="cs-CZ" sz="2000" dirty="0"/>
              <a:t> </a:t>
            </a:r>
            <a:r>
              <a:rPr lang="cs-CZ" sz="2000" dirty="0" err="1"/>
              <a:t>diejenigen</a:t>
            </a:r>
            <a:r>
              <a:rPr lang="cs-CZ" sz="2000" dirty="0"/>
              <a:t> </a:t>
            </a:r>
            <a:r>
              <a:rPr lang="cs-CZ" sz="2000" dirty="0" err="1"/>
              <a:t>aussortiert</a:t>
            </a:r>
            <a:r>
              <a:rPr lang="cs-CZ" sz="2000" dirty="0"/>
              <a:t>, </a:t>
            </a:r>
            <a:r>
              <a:rPr lang="cs-CZ" sz="2000" dirty="0" err="1"/>
              <a:t>die</a:t>
            </a:r>
            <a:r>
              <a:rPr lang="cs-CZ" sz="2000" dirty="0"/>
              <a:t> </a:t>
            </a:r>
            <a:r>
              <a:rPr lang="cs-CZ" sz="2000" dirty="0" err="1"/>
              <a:t>nur</a:t>
            </a:r>
            <a:r>
              <a:rPr lang="cs-CZ" sz="2000" dirty="0"/>
              <a:t> </a:t>
            </a:r>
            <a:r>
              <a:rPr lang="cs-CZ" sz="2000" dirty="0" err="1"/>
              <a:t>Interjektionen</a:t>
            </a:r>
            <a:r>
              <a:rPr lang="cs-CZ" sz="2000" dirty="0"/>
              <a:t> </a:t>
            </a:r>
            <a:r>
              <a:rPr lang="cs-CZ" sz="2000" dirty="0" err="1"/>
              <a:t>beinhalten</a:t>
            </a:r>
            <a:r>
              <a:rPr lang="cs-CZ" sz="2000" dirty="0"/>
              <a:t> („Vrr, Haf …“)  </a:t>
            </a:r>
          </a:p>
          <a:p>
            <a:pPr marL="342900" indent="-342900" algn="l">
              <a:buFontTx/>
              <a:buChar char="-"/>
            </a:pPr>
            <a:r>
              <a:rPr lang="cs-CZ" sz="2000" dirty="0"/>
              <a:t>které neobsahovaly vůbec žádný text/</a:t>
            </a:r>
            <a:r>
              <a:rPr lang="cs-CZ" sz="2000" dirty="0" err="1"/>
              <a:t>sie</a:t>
            </a:r>
            <a:r>
              <a:rPr lang="cs-CZ" sz="2000" dirty="0"/>
              <a:t> </a:t>
            </a:r>
            <a:r>
              <a:rPr lang="cs-CZ" sz="2000" dirty="0" err="1"/>
              <a:t>enthielten</a:t>
            </a:r>
            <a:r>
              <a:rPr lang="cs-CZ" sz="2000" dirty="0"/>
              <a:t> </a:t>
            </a:r>
            <a:r>
              <a:rPr lang="cs-CZ" sz="2000" dirty="0" err="1"/>
              <a:t>überhaupt</a:t>
            </a:r>
            <a:r>
              <a:rPr lang="cs-CZ" sz="2000" dirty="0"/>
              <a:t> </a:t>
            </a:r>
            <a:r>
              <a:rPr lang="cs-CZ" sz="2000" dirty="0" err="1"/>
              <a:t>keinen</a:t>
            </a:r>
            <a:r>
              <a:rPr lang="cs-CZ" sz="2000" dirty="0"/>
              <a:t> Text </a:t>
            </a:r>
          </a:p>
          <a:p>
            <a:pPr marL="342900" indent="-342900" algn="l">
              <a:buFontTx/>
              <a:buChar char="-"/>
            </a:pPr>
            <a:r>
              <a:rPr lang="cs-CZ" sz="2000" dirty="0"/>
              <a:t>U nichž nebyl řádně vyplněn účastník / ohne den </a:t>
            </a:r>
            <a:r>
              <a:rPr lang="cs-CZ" sz="2000" dirty="0" err="1"/>
              <a:t>richtig</a:t>
            </a:r>
            <a:r>
              <a:rPr lang="cs-CZ" sz="2000" dirty="0"/>
              <a:t> </a:t>
            </a:r>
            <a:r>
              <a:rPr lang="cs-CZ" sz="2000" dirty="0" err="1"/>
              <a:t>eingetragenen</a:t>
            </a:r>
            <a:r>
              <a:rPr lang="cs-CZ" sz="2000" dirty="0"/>
              <a:t> </a:t>
            </a:r>
            <a:r>
              <a:rPr lang="cs-CZ" sz="2000" dirty="0" err="1"/>
              <a:t>Teilnehmer</a:t>
            </a:r>
            <a:r>
              <a:rPr lang="cs-CZ" sz="2000" dirty="0"/>
              <a:t>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84" y="577487"/>
            <a:ext cx="1557892" cy="159728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382" y="5121305"/>
            <a:ext cx="1320512" cy="135935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979" y="5408339"/>
            <a:ext cx="1864723" cy="97578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730" y="5408339"/>
            <a:ext cx="1672830" cy="1121898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2861" y="5350799"/>
            <a:ext cx="1906042" cy="958145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1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E5FAEE2-408F-1DC6-7D9C-E965CE1C00D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164" y="5388678"/>
            <a:ext cx="1554650" cy="98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1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15628" y="470781"/>
            <a:ext cx="8627952" cy="661102"/>
          </a:xfrm>
        </p:spPr>
        <p:txBody>
          <a:bodyPr>
            <a:normAutofit fontScale="90000"/>
          </a:bodyPr>
          <a:lstStyle/>
          <a:p>
            <a:r>
              <a:rPr lang="cs-CZ" sz="2400" dirty="0" err="1"/>
              <a:t>Troppauer</a:t>
            </a:r>
            <a:r>
              <a:rPr lang="cs-CZ" sz="2400" dirty="0"/>
              <a:t> </a:t>
            </a:r>
            <a:r>
              <a:rPr lang="cs-CZ" sz="2400" dirty="0" err="1"/>
              <a:t>Wettbewerb</a:t>
            </a:r>
            <a:r>
              <a:rPr lang="cs-CZ" sz="2400" dirty="0"/>
              <a:t> </a:t>
            </a:r>
            <a:r>
              <a:rPr lang="cs-CZ" sz="2400" dirty="0" err="1"/>
              <a:t>Witzige</a:t>
            </a:r>
            <a:r>
              <a:rPr lang="cs-CZ" sz="2400" dirty="0"/>
              <a:t> Texte / Opavská soutěž vtipných textů </a:t>
            </a:r>
            <a:br>
              <a:rPr lang="cs-CZ" sz="2400" dirty="0"/>
            </a:br>
            <a:r>
              <a:rPr lang="cs-CZ" sz="2400" dirty="0"/>
              <a:t>5. </a:t>
            </a:r>
            <a:r>
              <a:rPr lang="cs-CZ" sz="2400" dirty="0" err="1"/>
              <a:t>Jahrgang</a:t>
            </a:r>
            <a:r>
              <a:rPr lang="cs-CZ" sz="2400" dirty="0"/>
              <a:t>/ 5. ročník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01809" y="1504884"/>
            <a:ext cx="5611135" cy="357957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Kategorie německé školy do 15 let / </a:t>
            </a:r>
            <a:r>
              <a:rPr lang="cs-CZ" dirty="0" err="1"/>
              <a:t>Deutsche</a:t>
            </a:r>
            <a:r>
              <a:rPr lang="cs-CZ" dirty="0"/>
              <a:t> </a:t>
            </a:r>
            <a:r>
              <a:rPr lang="cs-CZ" dirty="0" err="1"/>
              <a:t>Schulen</a:t>
            </a:r>
            <a:r>
              <a:rPr lang="cs-CZ" dirty="0"/>
              <a:t> bis </a:t>
            </a:r>
            <a:r>
              <a:rPr lang="cs-CZ" dirty="0" err="1"/>
              <a:t>zum</a:t>
            </a:r>
            <a:r>
              <a:rPr lang="cs-CZ" dirty="0"/>
              <a:t> 15. </a:t>
            </a:r>
            <a:r>
              <a:rPr lang="cs-CZ" dirty="0" err="1"/>
              <a:t>Lebensjahr</a:t>
            </a:r>
            <a:endParaRPr lang="cs-CZ" dirty="0"/>
          </a:p>
          <a:p>
            <a:pPr marL="457200" indent="-457200" algn="l">
              <a:buAutoNum type="arabicPeriod"/>
            </a:pPr>
            <a:r>
              <a:rPr lang="cs-CZ" dirty="0"/>
              <a:t>místo / 1. </a:t>
            </a:r>
            <a:r>
              <a:rPr lang="cs-CZ" dirty="0" err="1"/>
              <a:t>Platz</a:t>
            </a:r>
            <a:endParaRPr lang="cs-CZ" dirty="0"/>
          </a:p>
          <a:p>
            <a:pPr algn="l"/>
            <a:r>
              <a:rPr lang="cs-CZ" dirty="0"/>
              <a:t>„Proč všude strkáš nos?“ </a:t>
            </a:r>
          </a:p>
          <a:p>
            <a:pPr algn="l"/>
            <a:r>
              <a:rPr lang="cs-CZ" dirty="0"/>
              <a:t>„Já?! proč? ta věc se mi přilepila k nosu.“</a:t>
            </a:r>
          </a:p>
          <a:p>
            <a:pPr algn="l"/>
            <a:r>
              <a:rPr lang="cs-CZ" dirty="0"/>
              <a:t>Linda Weber, JGAW </a:t>
            </a:r>
            <a:r>
              <a:rPr lang="cs-CZ" dirty="0" err="1"/>
              <a:t>Realschule</a:t>
            </a:r>
            <a:r>
              <a:rPr lang="cs-CZ" dirty="0"/>
              <a:t> </a:t>
            </a:r>
            <a:r>
              <a:rPr lang="cs-CZ" dirty="0" err="1"/>
              <a:t>Hof</a:t>
            </a:r>
            <a:endParaRPr lang="cs-CZ" dirty="0"/>
          </a:p>
          <a:p>
            <a:pPr algn="l"/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84" y="577487"/>
            <a:ext cx="1557892" cy="159728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771" y="5606102"/>
            <a:ext cx="1410760" cy="94613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778" y="5339352"/>
            <a:ext cx="1218328" cy="125416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94" y="5606102"/>
            <a:ext cx="1561436" cy="81707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48" y="5575285"/>
            <a:ext cx="1569571" cy="789005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10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70B1B19-8214-C017-7B5C-92D4578C2E9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67625" y="5441638"/>
            <a:ext cx="1560711" cy="981541"/>
          </a:xfrm>
          <a:prstGeom prst="rect">
            <a:avLst/>
          </a:prstGeom>
        </p:spPr>
      </p:pic>
      <p:pic>
        <p:nvPicPr>
          <p:cNvPr id="8194" name="Picture 2" descr="Witz 11">
            <a:extLst>
              <a:ext uri="{FF2B5EF4-FFF2-40B4-BE49-F238E27FC236}">
                <a16:creationId xmlns:a16="http://schemas.microsoft.com/office/drawing/2014/main" id="{588EADAD-1803-0B93-CF5A-13FD90CF1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206" y="1531971"/>
            <a:ext cx="3701129" cy="370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367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15628" y="470780"/>
            <a:ext cx="8627952" cy="676919"/>
          </a:xfrm>
        </p:spPr>
        <p:txBody>
          <a:bodyPr>
            <a:normAutofit fontScale="90000"/>
          </a:bodyPr>
          <a:lstStyle/>
          <a:p>
            <a:r>
              <a:rPr lang="cs-CZ" sz="2400" dirty="0" err="1"/>
              <a:t>Troppauer</a:t>
            </a:r>
            <a:r>
              <a:rPr lang="cs-CZ" sz="2400" dirty="0"/>
              <a:t> </a:t>
            </a:r>
            <a:r>
              <a:rPr lang="cs-CZ" sz="2400" dirty="0" err="1"/>
              <a:t>Wettbewerb</a:t>
            </a:r>
            <a:r>
              <a:rPr lang="cs-CZ" sz="2400" dirty="0"/>
              <a:t> </a:t>
            </a:r>
            <a:r>
              <a:rPr lang="cs-CZ" sz="2400" dirty="0" err="1"/>
              <a:t>Witzige</a:t>
            </a:r>
            <a:r>
              <a:rPr lang="cs-CZ" sz="2400" dirty="0"/>
              <a:t> Texte / Opavská soutěž vtipných textů </a:t>
            </a:r>
            <a:br>
              <a:rPr lang="cs-CZ" sz="2400" dirty="0"/>
            </a:br>
            <a:r>
              <a:rPr lang="cs-CZ" sz="2400" dirty="0"/>
              <a:t>5. </a:t>
            </a:r>
            <a:r>
              <a:rPr lang="cs-CZ" sz="2400" dirty="0" err="1"/>
              <a:t>Jahrgang</a:t>
            </a:r>
            <a:r>
              <a:rPr lang="cs-CZ" sz="2400" dirty="0"/>
              <a:t>/ 5. ročník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01810" y="1504884"/>
            <a:ext cx="5730806" cy="357957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Kategorie německé školy od 15 let / </a:t>
            </a:r>
            <a:r>
              <a:rPr lang="cs-CZ" dirty="0" err="1"/>
              <a:t>Deutsche</a:t>
            </a:r>
            <a:r>
              <a:rPr lang="cs-CZ" dirty="0"/>
              <a:t> </a:t>
            </a:r>
            <a:r>
              <a:rPr lang="cs-CZ" dirty="0" err="1"/>
              <a:t>Schulen</a:t>
            </a:r>
            <a:r>
              <a:rPr lang="cs-CZ" dirty="0"/>
              <a:t> ab dem 15. </a:t>
            </a:r>
            <a:r>
              <a:rPr lang="cs-CZ" dirty="0" err="1"/>
              <a:t>Lebensjahr</a:t>
            </a:r>
            <a:endParaRPr lang="cs-CZ" dirty="0"/>
          </a:p>
          <a:p>
            <a:pPr algn="l"/>
            <a:r>
              <a:rPr lang="cs-CZ" dirty="0"/>
              <a:t>3. místo / 3. </a:t>
            </a:r>
            <a:r>
              <a:rPr lang="cs-CZ" dirty="0" err="1"/>
              <a:t>Platz</a:t>
            </a:r>
            <a:endParaRPr lang="cs-CZ" dirty="0"/>
          </a:p>
          <a:p>
            <a:pPr algn="l"/>
            <a:r>
              <a:rPr lang="cs-CZ" dirty="0"/>
              <a:t>Holka: „Bože můj... Co </a:t>
            </a:r>
            <a:r>
              <a:rPr lang="cs-CZ" dirty="0" err="1"/>
              <a:t>ted</a:t>
            </a:r>
            <a:r>
              <a:rPr lang="cs-CZ" dirty="0"/>
              <a:t>' dělám? Moje máma se bude zlobit. Jsem smutná.“</a:t>
            </a:r>
          </a:p>
          <a:p>
            <a:pPr algn="l"/>
            <a:r>
              <a:rPr lang="cs-CZ" dirty="0"/>
              <a:t>Pan: „</a:t>
            </a:r>
            <a:r>
              <a:rPr lang="cs-CZ" dirty="0" err="1"/>
              <a:t>Jééé</a:t>
            </a:r>
            <a:r>
              <a:rPr lang="cs-CZ" dirty="0"/>
              <a:t>! Co dělá ta holka? Myslím, že děla jógu.“</a:t>
            </a:r>
          </a:p>
          <a:p>
            <a:pPr algn="l"/>
            <a:r>
              <a:rPr lang="cs-CZ" dirty="0"/>
              <a:t>Valentyna </a:t>
            </a:r>
            <a:r>
              <a:rPr lang="cs-CZ" dirty="0" err="1"/>
              <a:t>Salomi</a:t>
            </a:r>
            <a:r>
              <a:rPr lang="cs-CZ" dirty="0"/>
              <a:t> </a:t>
            </a:r>
            <a:r>
              <a:rPr lang="cs-CZ" dirty="0" err="1"/>
              <a:t>Ossa</a:t>
            </a:r>
            <a:r>
              <a:rPr lang="cs-CZ" dirty="0"/>
              <a:t>, Johann-Christian-</a:t>
            </a:r>
            <a:r>
              <a:rPr lang="cs-CZ" dirty="0" err="1"/>
              <a:t>Reinhart</a:t>
            </a:r>
            <a:r>
              <a:rPr lang="cs-CZ" dirty="0"/>
              <a:t> Gymnasium, </a:t>
            </a:r>
            <a:r>
              <a:rPr lang="cs-CZ" dirty="0" err="1"/>
              <a:t>Hof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84" y="577487"/>
            <a:ext cx="1557892" cy="159728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771" y="5606102"/>
            <a:ext cx="1410760" cy="94613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778" y="5339352"/>
            <a:ext cx="1218328" cy="125416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94" y="5606102"/>
            <a:ext cx="1561436" cy="81707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48" y="5575285"/>
            <a:ext cx="1569571" cy="789005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11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70B1B19-8214-C017-7B5C-92D4578C2E9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67625" y="5441638"/>
            <a:ext cx="1560711" cy="981541"/>
          </a:xfrm>
          <a:prstGeom prst="rect">
            <a:avLst/>
          </a:prstGeom>
        </p:spPr>
      </p:pic>
      <p:pic>
        <p:nvPicPr>
          <p:cNvPr id="9218" name="Picture 2" descr="Witz 09">
            <a:extLst>
              <a:ext uri="{FF2B5EF4-FFF2-40B4-BE49-F238E27FC236}">
                <a16:creationId xmlns:a16="http://schemas.microsoft.com/office/drawing/2014/main" id="{6DE249FA-D63A-7D2B-0210-F5B4B5D604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50" y="2457411"/>
            <a:ext cx="4137955" cy="180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83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15628" y="470780"/>
            <a:ext cx="8627952" cy="676919"/>
          </a:xfrm>
        </p:spPr>
        <p:txBody>
          <a:bodyPr>
            <a:normAutofit fontScale="90000"/>
          </a:bodyPr>
          <a:lstStyle/>
          <a:p>
            <a:r>
              <a:rPr lang="cs-CZ" sz="2400" dirty="0" err="1"/>
              <a:t>Troppauer</a:t>
            </a:r>
            <a:r>
              <a:rPr lang="cs-CZ" sz="2400" dirty="0"/>
              <a:t> </a:t>
            </a:r>
            <a:r>
              <a:rPr lang="cs-CZ" sz="2400" dirty="0" err="1"/>
              <a:t>Wettbewerb</a:t>
            </a:r>
            <a:r>
              <a:rPr lang="cs-CZ" sz="2400" dirty="0"/>
              <a:t> </a:t>
            </a:r>
            <a:r>
              <a:rPr lang="cs-CZ" sz="2400" dirty="0" err="1"/>
              <a:t>Witzige</a:t>
            </a:r>
            <a:r>
              <a:rPr lang="cs-CZ" sz="2400" dirty="0"/>
              <a:t> Texte / Opavská soutěž vtipných textů </a:t>
            </a:r>
            <a:br>
              <a:rPr lang="cs-CZ" sz="2400" dirty="0"/>
            </a:br>
            <a:r>
              <a:rPr lang="cs-CZ" sz="2400" dirty="0"/>
              <a:t>5. </a:t>
            </a:r>
            <a:r>
              <a:rPr lang="cs-CZ" sz="2400" dirty="0" err="1"/>
              <a:t>Jahrgang</a:t>
            </a:r>
            <a:r>
              <a:rPr lang="cs-CZ" sz="2400" dirty="0"/>
              <a:t>/ 5. ročník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01810" y="1504884"/>
            <a:ext cx="5730806" cy="357957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Kategorie německé školy od 15 let / </a:t>
            </a:r>
            <a:r>
              <a:rPr lang="cs-CZ" dirty="0" err="1"/>
              <a:t>Deutsche</a:t>
            </a:r>
            <a:r>
              <a:rPr lang="cs-CZ" dirty="0"/>
              <a:t> </a:t>
            </a:r>
            <a:r>
              <a:rPr lang="cs-CZ" dirty="0" err="1"/>
              <a:t>Schulen</a:t>
            </a:r>
            <a:r>
              <a:rPr lang="cs-CZ" dirty="0"/>
              <a:t> ab dem 15. </a:t>
            </a:r>
            <a:r>
              <a:rPr lang="cs-CZ" dirty="0" err="1"/>
              <a:t>Lebensjahr</a:t>
            </a:r>
            <a:endParaRPr lang="cs-CZ" dirty="0"/>
          </a:p>
          <a:p>
            <a:pPr algn="l"/>
            <a:r>
              <a:rPr lang="cs-CZ" dirty="0"/>
              <a:t>2. místo / 2. </a:t>
            </a:r>
            <a:r>
              <a:rPr lang="cs-CZ" dirty="0" err="1"/>
              <a:t>Platz</a:t>
            </a:r>
            <a:endParaRPr lang="cs-CZ" dirty="0"/>
          </a:p>
          <a:p>
            <a:pPr algn="l"/>
            <a:r>
              <a:rPr lang="cs-CZ" dirty="0"/>
              <a:t>Manželé: „Máte ještě volný pokoj?“ </a:t>
            </a:r>
          </a:p>
          <a:p>
            <a:pPr algn="l"/>
            <a:r>
              <a:rPr lang="cs-CZ" dirty="0"/>
              <a:t>Paní: „Samozřejmě, že máme ještě volné místo!“</a:t>
            </a:r>
          </a:p>
          <a:p>
            <a:pPr algn="l"/>
            <a:r>
              <a:rPr lang="cs-CZ" dirty="0"/>
              <a:t>Evelin </a:t>
            </a:r>
            <a:r>
              <a:rPr lang="cs-CZ" dirty="0" err="1"/>
              <a:t>Gessner</a:t>
            </a:r>
            <a:r>
              <a:rPr lang="cs-CZ" dirty="0"/>
              <a:t>, Fach-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Berufsoberschule</a:t>
            </a:r>
            <a:r>
              <a:rPr lang="cs-CZ" dirty="0"/>
              <a:t> </a:t>
            </a:r>
            <a:r>
              <a:rPr lang="cs-CZ" dirty="0" err="1"/>
              <a:t>Hof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84" y="577487"/>
            <a:ext cx="1557892" cy="159728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771" y="5606102"/>
            <a:ext cx="1410760" cy="94613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778" y="5339352"/>
            <a:ext cx="1218328" cy="125416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94" y="5606102"/>
            <a:ext cx="1561436" cy="81707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48" y="5575285"/>
            <a:ext cx="1569571" cy="789005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12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70B1B19-8214-C017-7B5C-92D4578C2E9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67625" y="5441638"/>
            <a:ext cx="1560711" cy="981541"/>
          </a:xfrm>
          <a:prstGeom prst="rect">
            <a:avLst/>
          </a:prstGeom>
        </p:spPr>
      </p:pic>
      <p:pic>
        <p:nvPicPr>
          <p:cNvPr id="10242" name="Picture 2" descr="Witz 03">
            <a:extLst>
              <a:ext uri="{FF2B5EF4-FFF2-40B4-BE49-F238E27FC236}">
                <a16:creationId xmlns:a16="http://schemas.microsoft.com/office/drawing/2014/main" id="{CB036670-006B-C426-5B5C-C0919962DF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92" y="1586114"/>
            <a:ext cx="4289511" cy="309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74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88467" y="434821"/>
            <a:ext cx="8627952" cy="712877"/>
          </a:xfrm>
        </p:spPr>
        <p:txBody>
          <a:bodyPr>
            <a:normAutofit fontScale="90000"/>
          </a:bodyPr>
          <a:lstStyle/>
          <a:p>
            <a:r>
              <a:rPr lang="cs-CZ" sz="2400" dirty="0" err="1"/>
              <a:t>Troppauer</a:t>
            </a:r>
            <a:r>
              <a:rPr lang="cs-CZ" sz="2400" dirty="0"/>
              <a:t> </a:t>
            </a:r>
            <a:r>
              <a:rPr lang="cs-CZ" sz="2400" dirty="0" err="1"/>
              <a:t>Wettbewerb</a:t>
            </a:r>
            <a:r>
              <a:rPr lang="cs-CZ" sz="2400" dirty="0"/>
              <a:t> </a:t>
            </a:r>
            <a:r>
              <a:rPr lang="cs-CZ" sz="2400" dirty="0" err="1"/>
              <a:t>Witzige</a:t>
            </a:r>
            <a:r>
              <a:rPr lang="cs-CZ" sz="2400" dirty="0"/>
              <a:t> Texte / Opavská soutěž vtipných textů </a:t>
            </a:r>
            <a:br>
              <a:rPr lang="cs-CZ" sz="2400" dirty="0"/>
            </a:br>
            <a:r>
              <a:rPr lang="cs-CZ" sz="2400" dirty="0"/>
              <a:t>5. </a:t>
            </a:r>
            <a:r>
              <a:rPr lang="cs-CZ" sz="2400" dirty="0" err="1"/>
              <a:t>Jahrgang</a:t>
            </a:r>
            <a:r>
              <a:rPr lang="cs-CZ" sz="2400" dirty="0"/>
              <a:t>/ 5. ročník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01809" y="1504884"/>
            <a:ext cx="5814609" cy="357957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Kategorie německé školy od 15 let / </a:t>
            </a:r>
            <a:r>
              <a:rPr lang="cs-CZ" dirty="0" err="1"/>
              <a:t>Deutsche</a:t>
            </a:r>
            <a:r>
              <a:rPr lang="cs-CZ" dirty="0"/>
              <a:t> </a:t>
            </a:r>
            <a:r>
              <a:rPr lang="cs-CZ" dirty="0" err="1"/>
              <a:t>Schulen</a:t>
            </a:r>
            <a:r>
              <a:rPr lang="cs-CZ" dirty="0"/>
              <a:t> ab dem 15. </a:t>
            </a:r>
            <a:r>
              <a:rPr lang="cs-CZ" dirty="0" err="1"/>
              <a:t>Lebensjahr</a:t>
            </a:r>
            <a:endParaRPr lang="cs-CZ" dirty="0"/>
          </a:p>
          <a:p>
            <a:pPr marL="457200" indent="-457200" algn="l">
              <a:buAutoNum type="arabicPeriod"/>
            </a:pPr>
            <a:r>
              <a:rPr lang="cs-CZ" dirty="0"/>
              <a:t>místo / 1. </a:t>
            </a:r>
            <a:r>
              <a:rPr lang="cs-CZ" dirty="0" err="1"/>
              <a:t>Platz</a:t>
            </a:r>
            <a:r>
              <a:rPr lang="cs-CZ" dirty="0"/>
              <a:t>:</a:t>
            </a:r>
          </a:p>
          <a:p>
            <a:pPr algn="l"/>
            <a:r>
              <a:rPr lang="cs-CZ" dirty="0"/>
              <a:t>Dcera: Dnes musíš všechno sníst jinak nedostaneš </a:t>
            </a:r>
            <a:r>
              <a:rPr lang="cs-CZ" dirty="0" err="1"/>
              <a:t>tvúj</a:t>
            </a:r>
            <a:r>
              <a:rPr lang="cs-CZ" dirty="0"/>
              <a:t> mobil.</a:t>
            </a:r>
          </a:p>
          <a:p>
            <a:pPr algn="l"/>
            <a:r>
              <a:rPr lang="cs-CZ" dirty="0"/>
              <a:t>Hannah </a:t>
            </a:r>
            <a:r>
              <a:rPr lang="cs-CZ" dirty="0" err="1"/>
              <a:t>Fritsche</a:t>
            </a:r>
            <a:r>
              <a:rPr lang="cs-CZ" dirty="0"/>
              <a:t>, </a:t>
            </a:r>
          </a:p>
          <a:p>
            <a:pPr algn="l"/>
            <a:r>
              <a:rPr lang="cs-CZ" dirty="0"/>
              <a:t>Johann-Christian-</a:t>
            </a:r>
            <a:r>
              <a:rPr lang="cs-CZ" dirty="0" err="1"/>
              <a:t>Reinhart</a:t>
            </a:r>
            <a:r>
              <a:rPr lang="cs-CZ" dirty="0"/>
              <a:t> Gymnasium </a:t>
            </a:r>
            <a:r>
              <a:rPr lang="cs-CZ" dirty="0" err="1"/>
              <a:t>Hof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84" y="577487"/>
            <a:ext cx="1557892" cy="159728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771" y="5606102"/>
            <a:ext cx="1410760" cy="94613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778" y="5339352"/>
            <a:ext cx="1218328" cy="125416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94" y="5606102"/>
            <a:ext cx="1561436" cy="81707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48" y="5575285"/>
            <a:ext cx="1569571" cy="789005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13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70B1B19-8214-C017-7B5C-92D4578C2E9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67625" y="5441638"/>
            <a:ext cx="1560711" cy="981541"/>
          </a:xfrm>
          <a:prstGeom prst="rect">
            <a:avLst/>
          </a:prstGeom>
        </p:spPr>
      </p:pic>
      <p:pic>
        <p:nvPicPr>
          <p:cNvPr id="11266" name="Picture 2" descr="Witz 04">
            <a:extLst>
              <a:ext uri="{FF2B5EF4-FFF2-40B4-BE49-F238E27FC236}">
                <a16:creationId xmlns:a16="http://schemas.microsoft.com/office/drawing/2014/main" id="{CAC7503C-E410-6401-31E8-9458A36D6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73" y="1504883"/>
            <a:ext cx="4965982" cy="3579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59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15628" y="470781"/>
            <a:ext cx="8627952" cy="707474"/>
          </a:xfrm>
        </p:spPr>
        <p:txBody>
          <a:bodyPr>
            <a:normAutofit fontScale="90000"/>
          </a:bodyPr>
          <a:lstStyle/>
          <a:p>
            <a:r>
              <a:rPr lang="cs-CZ" sz="2400" dirty="0" err="1"/>
              <a:t>Troppauer</a:t>
            </a:r>
            <a:r>
              <a:rPr lang="cs-CZ" sz="2400" dirty="0"/>
              <a:t> </a:t>
            </a:r>
            <a:r>
              <a:rPr lang="cs-CZ" sz="2400" dirty="0" err="1"/>
              <a:t>Wettbewerb</a:t>
            </a:r>
            <a:r>
              <a:rPr lang="cs-CZ" sz="2400" dirty="0"/>
              <a:t> </a:t>
            </a:r>
            <a:r>
              <a:rPr lang="cs-CZ" sz="2400" dirty="0" err="1"/>
              <a:t>Witzige</a:t>
            </a:r>
            <a:r>
              <a:rPr lang="cs-CZ" sz="2400" dirty="0"/>
              <a:t> Texte / Opavská soutěž vtipných textů </a:t>
            </a:r>
            <a:br>
              <a:rPr lang="cs-CZ" sz="2400" dirty="0"/>
            </a:br>
            <a:r>
              <a:rPr lang="cs-CZ" sz="2400" dirty="0"/>
              <a:t>5. </a:t>
            </a:r>
            <a:r>
              <a:rPr lang="cs-CZ" sz="2400" dirty="0" err="1"/>
              <a:t>Jahrgang</a:t>
            </a:r>
            <a:r>
              <a:rPr lang="cs-CZ" sz="2400" dirty="0"/>
              <a:t>/ 5. ročník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13979" y="1650901"/>
            <a:ext cx="8229601" cy="3265131"/>
          </a:xfrm>
        </p:spPr>
        <p:txBody>
          <a:bodyPr>
            <a:normAutofit/>
          </a:bodyPr>
          <a:lstStyle/>
          <a:p>
            <a:endParaRPr lang="cs-CZ" sz="4000" dirty="0"/>
          </a:p>
          <a:p>
            <a:r>
              <a:rPr lang="cs-CZ" sz="4400" dirty="0" err="1"/>
              <a:t>Auf</a:t>
            </a:r>
            <a:r>
              <a:rPr lang="cs-CZ" sz="4400" dirty="0"/>
              <a:t> </a:t>
            </a:r>
            <a:r>
              <a:rPr lang="cs-CZ" sz="4400" dirty="0" err="1"/>
              <a:t>Wiedersehen</a:t>
            </a:r>
            <a:r>
              <a:rPr lang="cs-CZ" sz="4400" dirty="0"/>
              <a:t> </a:t>
            </a:r>
            <a:r>
              <a:rPr lang="cs-CZ" sz="4400" dirty="0" err="1"/>
              <a:t>im</a:t>
            </a:r>
            <a:r>
              <a:rPr lang="cs-CZ" sz="4400" dirty="0"/>
              <a:t> </a:t>
            </a:r>
            <a:r>
              <a:rPr lang="cs-CZ" sz="4400" dirty="0" err="1"/>
              <a:t>Jahr</a:t>
            </a:r>
            <a:r>
              <a:rPr lang="cs-CZ" sz="4400" dirty="0"/>
              <a:t> 2023/</a:t>
            </a:r>
          </a:p>
          <a:p>
            <a:endParaRPr lang="cs-CZ" sz="4400" dirty="0"/>
          </a:p>
          <a:p>
            <a:r>
              <a:rPr lang="cs-CZ" sz="4400" dirty="0"/>
              <a:t>Na shledanou v roce 2023!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84" y="577487"/>
            <a:ext cx="1557892" cy="159728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570" y="5592774"/>
            <a:ext cx="1410760" cy="94613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083" y="5387559"/>
            <a:ext cx="1218328" cy="125416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15" y="5606102"/>
            <a:ext cx="1561436" cy="81707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48" y="5575285"/>
            <a:ext cx="1569571" cy="789005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14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66BF239-68DF-8CBC-EBF1-16903064DE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164" y="5388678"/>
            <a:ext cx="1554650" cy="98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84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15628" y="470781"/>
            <a:ext cx="8627952" cy="723692"/>
          </a:xfrm>
        </p:spPr>
        <p:txBody>
          <a:bodyPr>
            <a:normAutofit fontScale="90000"/>
          </a:bodyPr>
          <a:lstStyle/>
          <a:p>
            <a:r>
              <a:rPr lang="cs-CZ" sz="2400" dirty="0" err="1"/>
              <a:t>Troppauer</a:t>
            </a:r>
            <a:r>
              <a:rPr lang="cs-CZ" sz="2400" dirty="0"/>
              <a:t> </a:t>
            </a:r>
            <a:r>
              <a:rPr lang="cs-CZ" sz="2400" dirty="0" err="1"/>
              <a:t>Wettbewerb</a:t>
            </a:r>
            <a:r>
              <a:rPr lang="cs-CZ" sz="2400" dirty="0"/>
              <a:t> </a:t>
            </a:r>
            <a:r>
              <a:rPr lang="cs-CZ" sz="2400" dirty="0" err="1"/>
              <a:t>Witzige</a:t>
            </a:r>
            <a:r>
              <a:rPr lang="cs-CZ" sz="2400" dirty="0"/>
              <a:t> Texte / Opavská soutěž vtipných textů </a:t>
            </a:r>
            <a:br>
              <a:rPr lang="cs-CZ" sz="2400" dirty="0"/>
            </a:br>
            <a:r>
              <a:rPr lang="cs-CZ" sz="2400" dirty="0"/>
              <a:t>5. </a:t>
            </a:r>
            <a:r>
              <a:rPr lang="cs-CZ" sz="2400" dirty="0" err="1"/>
              <a:t>Jahrgang</a:t>
            </a:r>
            <a:r>
              <a:rPr lang="cs-CZ" sz="2400" dirty="0"/>
              <a:t>/ 5. ročník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83929" y="1632542"/>
            <a:ext cx="5244974" cy="3666652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Kategorie „české základní školy“ / „</a:t>
            </a:r>
            <a:r>
              <a:rPr lang="cs-CZ" dirty="0" err="1"/>
              <a:t>Tschechische</a:t>
            </a:r>
            <a:r>
              <a:rPr lang="cs-CZ" dirty="0"/>
              <a:t> </a:t>
            </a:r>
            <a:r>
              <a:rPr lang="cs-CZ" dirty="0" err="1"/>
              <a:t>Grundschulen</a:t>
            </a:r>
            <a:r>
              <a:rPr lang="cs-CZ" dirty="0"/>
              <a:t> </a:t>
            </a:r>
          </a:p>
          <a:p>
            <a:pPr algn="l"/>
            <a:r>
              <a:rPr lang="cs-CZ" dirty="0"/>
              <a:t>3. místo / 3. </a:t>
            </a:r>
            <a:r>
              <a:rPr lang="cs-CZ" dirty="0" err="1"/>
              <a:t>Platz</a:t>
            </a:r>
            <a:endParaRPr lang="cs-CZ" dirty="0"/>
          </a:p>
          <a:p>
            <a:pPr algn="l"/>
            <a:r>
              <a:rPr lang="de-DE" dirty="0"/>
              <a:t>Mann 1: </a:t>
            </a:r>
            <a:r>
              <a:rPr lang="de-DE" dirty="0" err="1"/>
              <a:t>Hilfeeeee</a:t>
            </a:r>
            <a:r>
              <a:rPr lang="de-DE" dirty="0"/>
              <a:t>, ich kann nicht schwimmen! Mann 2: Ich auch nicht und ich mache deswegen nicht so viel Lärm.</a:t>
            </a:r>
            <a:endParaRPr lang="cs-CZ" dirty="0"/>
          </a:p>
          <a:p>
            <a:pPr algn="l"/>
            <a:r>
              <a:rPr lang="cs-CZ" dirty="0"/>
              <a:t>Valerie </a:t>
            </a:r>
            <a:r>
              <a:rPr lang="cs-CZ" dirty="0" err="1"/>
              <a:t>Haburová</a:t>
            </a:r>
            <a:r>
              <a:rPr lang="cs-CZ" dirty="0"/>
              <a:t>, Gymnázium Josefa Kainara, Hlučín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84" y="577487"/>
            <a:ext cx="1557892" cy="159728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749" y="5121304"/>
            <a:ext cx="1426558" cy="146851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979" y="5408339"/>
            <a:ext cx="1864723" cy="97578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354" y="5408339"/>
            <a:ext cx="1672830" cy="1121898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7758" y="5337001"/>
            <a:ext cx="1906042" cy="958145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2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E4FA284-9B68-BFA5-20B5-90705BEA1C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12667" y="5337001"/>
            <a:ext cx="1560711" cy="981541"/>
          </a:xfrm>
          <a:prstGeom prst="rect">
            <a:avLst/>
          </a:prstGeom>
        </p:spPr>
      </p:pic>
      <p:pic>
        <p:nvPicPr>
          <p:cNvPr id="2050" name="Picture 2" descr="Vtip 10">
            <a:extLst>
              <a:ext uri="{FF2B5EF4-FFF2-40B4-BE49-F238E27FC236}">
                <a16:creationId xmlns:a16="http://schemas.microsoft.com/office/drawing/2014/main" id="{4C7340E2-4B28-BF06-1924-38F7E1AAC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05" y="2273329"/>
            <a:ext cx="4803690" cy="2409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28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15628" y="470781"/>
            <a:ext cx="8627952" cy="768864"/>
          </a:xfrm>
        </p:spPr>
        <p:txBody>
          <a:bodyPr>
            <a:normAutofit fontScale="90000"/>
          </a:bodyPr>
          <a:lstStyle/>
          <a:p>
            <a:r>
              <a:rPr lang="cs-CZ" sz="2400" dirty="0" err="1"/>
              <a:t>Troppauer</a:t>
            </a:r>
            <a:r>
              <a:rPr lang="cs-CZ" sz="2400" dirty="0"/>
              <a:t> </a:t>
            </a:r>
            <a:r>
              <a:rPr lang="cs-CZ" sz="2400" dirty="0" err="1"/>
              <a:t>Wettbewerb</a:t>
            </a:r>
            <a:r>
              <a:rPr lang="cs-CZ" sz="2400" dirty="0"/>
              <a:t> </a:t>
            </a:r>
            <a:r>
              <a:rPr lang="cs-CZ" sz="2400" dirty="0" err="1"/>
              <a:t>Witzige</a:t>
            </a:r>
            <a:r>
              <a:rPr lang="cs-CZ" sz="2400" dirty="0"/>
              <a:t> Texte / Opavská soutěž vtipných textů </a:t>
            </a:r>
            <a:br>
              <a:rPr lang="cs-CZ" sz="2400" dirty="0"/>
            </a:br>
            <a:r>
              <a:rPr lang="cs-CZ" sz="2400" dirty="0"/>
              <a:t>5. </a:t>
            </a:r>
            <a:r>
              <a:rPr lang="cs-CZ" sz="2400" dirty="0" err="1"/>
              <a:t>Jahrgang</a:t>
            </a:r>
            <a:r>
              <a:rPr lang="cs-CZ" sz="2400" dirty="0"/>
              <a:t>/ 5. ročník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67268" y="1483391"/>
            <a:ext cx="5000732" cy="3393409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Kategorie „české základní školy“ / „</a:t>
            </a:r>
            <a:r>
              <a:rPr lang="cs-CZ" dirty="0" err="1"/>
              <a:t>Tschechische</a:t>
            </a:r>
            <a:r>
              <a:rPr lang="cs-CZ" dirty="0"/>
              <a:t> </a:t>
            </a:r>
            <a:r>
              <a:rPr lang="cs-CZ" dirty="0" err="1"/>
              <a:t>Grundschulen</a:t>
            </a:r>
            <a:r>
              <a:rPr lang="cs-CZ" dirty="0"/>
              <a:t>“</a:t>
            </a:r>
          </a:p>
          <a:p>
            <a:pPr algn="l"/>
            <a:r>
              <a:rPr lang="cs-CZ" dirty="0"/>
              <a:t>2. místo / 2. </a:t>
            </a:r>
            <a:r>
              <a:rPr lang="cs-CZ" dirty="0" err="1"/>
              <a:t>Platz</a:t>
            </a:r>
            <a:endParaRPr lang="cs-CZ" dirty="0"/>
          </a:p>
          <a:p>
            <a:pPr algn="l"/>
            <a:r>
              <a:rPr lang="de-DE" dirty="0"/>
              <a:t>Maus: Ich hab doch gesagt Finger weg von Käse!</a:t>
            </a:r>
            <a:endParaRPr lang="cs-CZ" dirty="0"/>
          </a:p>
          <a:p>
            <a:pPr algn="l"/>
            <a:r>
              <a:rPr lang="cs-CZ" dirty="0"/>
              <a:t>Viktorie </a:t>
            </a:r>
            <a:r>
              <a:rPr lang="cs-CZ" dirty="0" err="1"/>
              <a:t>Bury</a:t>
            </a:r>
            <a:r>
              <a:rPr lang="cs-CZ" dirty="0"/>
              <a:t>, Gymnázium Josefa Božka, Český Těšín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84" y="577487"/>
            <a:ext cx="1301925" cy="133484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998" y="5575285"/>
            <a:ext cx="1410760" cy="94613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268" y="5342706"/>
            <a:ext cx="1218328" cy="125416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82" y="5526439"/>
            <a:ext cx="1561436" cy="81707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48" y="5575285"/>
            <a:ext cx="1569571" cy="789005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3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6184C722-EF81-41C5-95D1-AEAB3376487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164" y="5388678"/>
            <a:ext cx="1554650" cy="984535"/>
          </a:xfrm>
          <a:prstGeom prst="rect">
            <a:avLst/>
          </a:prstGeom>
        </p:spPr>
      </p:pic>
      <p:pic>
        <p:nvPicPr>
          <p:cNvPr id="1026" name="Picture 2" descr="Vtip 11">
            <a:extLst>
              <a:ext uri="{FF2B5EF4-FFF2-40B4-BE49-F238E27FC236}">
                <a16:creationId xmlns:a16="http://schemas.microsoft.com/office/drawing/2014/main" id="{97148231-7E0B-E008-F150-AC10494DA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309" y="1596829"/>
            <a:ext cx="3393409" cy="339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190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15628" y="470780"/>
            <a:ext cx="8627952" cy="674529"/>
          </a:xfrm>
        </p:spPr>
        <p:txBody>
          <a:bodyPr>
            <a:normAutofit fontScale="90000"/>
          </a:bodyPr>
          <a:lstStyle/>
          <a:p>
            <a:r>
              <a:rPr lang="cs-CZ" sz="2400" dirty="0" err="1"/>
              <a:t>Troppauer</a:t>
            </a:r>
            <a:r>
              <a:rPr lang="cs-CZ" sz="2400" dirty="0"/>
              <a:t> </a:t>
            </a:r>
            <a:r>
              <a:rPr lang="cs-CZ" sz="2400" dirty="0" err="1"/>
              <a:t>Wettbewerb</a:t>
            </a:r>
            <a:r>
              <a:rPr lang="cs-CZ" sz="2400" dirty="0"/>
              <a:t> </a:t>
            </a:r>
            <a:r>
              <a:rPr lang="cs-CZ" sz="2400" dirty="0" err="1"/>
              <a:t>Witzige</a:t>
            </a:r>
            <a:r>
              <a:rPr lang="cs-CZ" sz="2400" dirty="0"/>
              <a:t> Texte / Opavská soutěž vtipných textů </a:t>
            </a:r>
            <a:br>
              <a:rPr lang="cs-CZ" sz="2400" dirty="0"/>
            </a:br>
            <a:r>
              <a:rPr lang="cs-CZ" sz="2400" dirty="0"/>
              <a:t>5. </a:t>
            </a:r>
            <a:r>
              <a:rPr lang="cs-CZ" sz="2400" dirty="0" err="1"/>
              <a:t>Jahrgang</a:t>
            </a:r>
            <a:r>
              <a:rPr lang="cs-CZ" sz="2400" dirty="0"/>
              <a:t>/ 5. ročník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23026" y="1620571"/>
            <a:ext cx="6020554" cy="338612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Kategorie „české základní školy“ / „</a:t>
            </a:r>
            <a:r>
              <a:rPr lang="cs-CZ" dirty="0" err="1"/>
              <a:t>Tschechische</a:t>
            </a:r>
            <a:r>
              <a:rPr lang="cs-CZ" dirty="0"/>
              <a:t> </a:t>
            </a:r>
            <a:r>
              <a:rPr lang="cs-CZ" dirty="0" err="1"/>
              <a:t>Grundschulen</a:t>
            </a:r>
            <a:r>
              <a:rPr lang="cs-CZ" dirty="0"/>
              <a:t>“ </a:t>
            </a:r>
          </a:p>
          <a:p>
            <a:r>
              <a:rPr lang="cs-CZ" dirty="0"/>
              <a:t>1. Místo / 1. </a:t>
            </a:r>
            <a:r>
              <a:rPr lang="cs-CZ" dirty="0" err="1"/>
              <a:t>Platz</a:t>
            </a:r>
            <a:endParaRPr lang="cs-CZ" dirty="0"/>
          </a:p>
          <a:p>
            <a:pPr algn="just"/>
            <a:r>
              <a:rPr lang="de-DE" dirty="0"/>
              <a:t>,,Das wird unser letztes Foto sein, hinter uns steht ein Fuchs“.</a:t>
            </a:r>
            <a:endParaRPr lang="cs-CZ" dirty="0"/>
          </a:p>
          <a:p>
            <a:pPr algn="just"/>
            <a:r>
              <a:rPr lang="cs-CZ" dirty="0"/>
              <a:t>Albert </a:t>
            </a:r>
            <a:r>
              <a:rPr lang="cs-CZ" dirty="0" err="1"/>
              <a:t>Axmann</a:t>
            </a:r>
            <a:r>
              <a:rPr lang="cs-CZ" dirty="0"/>
              <a:t>, Biskupské gymnázium v Ostravě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84" y="577487"/>
            <a:ext cx="1557892" cy="1597280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4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A3859DA-F19D-C719-BBA2-191CA2F1691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797" y="5371815"/>
            <a:ext cx="1554650" cy="98453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057098C-486D-F467-EDC2-B2C3DAB59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18703" y="5566994"/>
            <a:ext cx="1624877" cy="82022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ECF6E7F-4661-7AC0-883C-BDB3641829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585" y="5417014"/>
            <a:ext cx="1672830" cy="1121898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A832AE7-49D4-5545-D095-97CAD476ACF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94035" y="5129450"/>
            <a:ext cx="1426588" cy="1469263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BB61D581-B0CF-F63F-945F-93C01B1FB31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2917" y="5371815"/>
            <a:ext cx="1865538" cy="975445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EF5CB1E5-86D1-04B4-8E27-891702F343C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960" y="1634745"/>
            <a:ext cx="2666663" cy="286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46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15628" y="470781"/>
            <a:ext cx="8627952" cy="726828"/>
          </a:xfrm>
        </p:spPr>
        <p:txBody>
          <a:bodyPr>
            <a:normAutofit fontScale="90000"/>
          </a:bodyPr>
          <a:lstStyle/>
          <a:p>
            <a:r>
              <a:rPr lang="cs-CZ" sz="2400" dirty="0" err="1"/>
              <a:t>Troppauer</a:t>
            </a:r>
            <a:r>
              <a:rPr lang="cs-CZ" sz="2400" dirty="0"/>
              <a:t> </a:t>
            </a:r>
            <a:r>
              <a:rPr lang="cs-CZ" sz="2400" dirty="0" err="1"/>
              <a:t>Wettbewerb</a:t>
            </a:r>
            <a:r>
              <a:rPr lang="cs-CZ" sz="2400" dirty="0"/>
              <a:t> </a:t>
            </a:r>
            <a:r>
              <a:rPr lang="cs-CZ" sz="2400" dirty="0" err="1"/>
              <a:t>Witzige</a:t>
            </a:r>
            <a:r>
              <a:rPr lang="cs-CZ" sz="2400" dirty="0"/>
              <a:t> Texte / Opavská soutěž vtipných textů </a:t>
            </a:r>
            <a:br>
              <a:rPr lang="cs-CZ" sz="2400" dirty="0"/>
            </a:br>
            <a:r>
              <a:rPr lang="cs-CZ" sz="2400" dirty="0"/>
              <a:t>5. </a:t>
            </a:r>
            <a:r>
              <a:rPr lang="cs-CZ" sz="2400" dirty="0" err="1"/>
              <a:t>Jahrgang</a:t>
            </a:r>
            <a:r>
              <a:rPr lang="cs-CZ" sz="2400" dirty="0"/>
              <a:t>/ 5. ročník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3571" y="1531863"/>
            <a:ext cx="6215555" cy="3475678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Kategorie „české střední školy školy“ / „</a:t>
            </a:r>
            <a:r>
              <a:rPr lang="cs-CZ" dirty="0" err="1"/>
              <a:t>Tschechische</a:t>
            </a:r>
            <a:r>
              <a:rPr lang="cs-CZ" dirty="0"/>
              <a:t> </a:t>
            </a:r>
            <a:r>
              <a:rPr lang="cs-CZ" dirty="0" err="1"/>
              <a:t>Fachschulen</a:t>
            </a:r>
            <a:r>
              <a:rPr lang="cs-CZ" dirty="0"/>
              <a:t> und </a:t>
            </a:r>
            <a:r>
              <a:rPr lang="cs-CZ" dirty="0" err="1"/>
              <a:t>Gymnasien</a:t>
            </a:r>
            <a:r>
              <a:rPr lang="cs-CZ" dirty="0"/>
              <a:t>“</a:t>
            </a:r>
          </a:p>
          <a:p>
            <a:pPr algn="l"/>
            <a:r>
              <a:rPr lang="cs-CZ" dirty="0"/>
              <a:t>3. místo / 3. </a:t>
            </a:r>
            <a:r>
              <a:rPr lang="cs-CZ" dirty="0" err="1"/>
              <a:t>Platz</a:t>
            </a:r>
            <a:endParaRPr lang="cs-CZ" dirty="0"/>
          </a:p>
          <a:p>
            <a:pPr algn="just"/>
            <a:r>
              <a:rPr lang="cs-CZ" dirty="0"/>
              <a:t>„…</a:t>
            </a:r>
            <a:r>
              <a:rPr lang="de-DE" dirty="0"/>
              <a:t>hm, viel besser als Omas Hund gestern.</a:t>
            </a:r>
            <a:endParaRPr lang="cs-CZ" dirty="0"/>
          </a:p>
          <a:p>
            <a:pPr algn="just"/>
            <a:r>
              <a:rPr lang="cs-CZ" dirty="0"/>
              <a:t>Vendula Vašíčková, Gymnázium Olomouc - </a:t>
            </a:r>
            <a:r>
              <a:rPr lang="cs-CZ" dirty="0" err="1"/>
              <a:t>Hejčín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84" y="577487"/>
            <a:ext cx="1557892" cy="159728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812" y="5575285"/>
            <a:ext cx="1410760" cy="94613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656" y="5328670"/>
            <a:ext cx="1218328" cy="125416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536" y="5547213"/>
            <a:ext cx="1561436" cy="81707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48" y="5575285"/>
            <a:ext cx="1569571" cy="789005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5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9B2659A-4131-525E-F5D8-20777BACD4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30244" y="5405679"/>
            <a:ext cx="1560711" cy="981541"/>
          </a:xfrm>
          <a:prstGeom prst="rect">
            <a:avLst/>
          </a:prstGeom>
        </p:spPr>
      </p:pic>
      <p:pic>
        <p:nvPicPr>
          <p:cNvPr id="3074" name="Picture 2" descr="Vtip 04">
            <a:extLst>
              <a:ext uri="{FF2B5EF4-FFF2-40B4-BE49-F238E27FC236}">
                <a16:creationId xmlns:a16="http://schemas.microsoft.com/office/drawing/2014/main" id="{2E0D58BC-C7ED-0548-CB4C-2A5C07516B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672" y="2332604"/>
            <a:ext cx="3710973" cy="267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684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15628" y="470780"/>
            <a:ext cx="8627952" cy="665293"/>
          </a:xfrm>
        </p:spPr>
        <p:txBody>
          <a:bodyPr>
            <a:normAutofit fontScale="90000"/>
          </a:bodyPr>
          <a:lstStyle/>
          <a:p>
            <a:r>
              <a:rPr lang="cs-CZ" sz="2400" dirty="0" err="1"/>
              <a:t>Troppauer</a:t>
            </a:r>
            <a:r>
              <a:rPr lang="cs-CZ" sz="2400" dirty="0"/>
              <a:t> </a:t>
            </a:r>
            <a:r>
              <a:rPr lang="cs-CZ" sz="2400" dirty="0" err="1"/>
              <a:t>Wettbewerb</a:t>
            </a:r>
            <a:r>
              <a:rPr lang="cs-CZ" sz="2400" dirty="0"/>
              <a:t> </a:t>
            </a:r>
            <a:r>
              <a:rPr lang="cs-CZ" sz="2400" dirty="0" err="1"/>
              <a:t>Witzige</a:t>
            </a:r>
            <a:r>
              <a:rPr lang="cs-CZ" sz="2400" dirty="0"/>
              <a:t> Texte / Opavská soutěž vtipných textů </a:t>
            </a:r>
            <a:br>
              <a:rPr lang="cs-CZ" sz="2400" dirty="0"/>
            </a:br>
            <a:r>
              <a:rPr lang="cs-CZ" sz="2400" dirty="0"/>
              <a:t>5. </a:t>
            </a:r>
            <a:r>
              <a:rPr lang="cs-CZ" sz="2400" dirty="0" err="1"/>
              <a:t>Jahrgang</a:t>
            </a:r>
            <a:r>
              <a:rPr lang="cs-CZ" sz="2400" dirty="0"/>
              <a:t>/ 5. ročník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49659" y="1644073"/>
            <a:ext cx="5800232" cy="3039162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Kategorie „české střední školy“ / „</a:t>
            </a:r>
            <a:r>
              <a:rPr lang="cs-CZ" dirty="0" err="1"/>
              <a:t>Tschechische</a:t>
            </a:r>
            <a:r>
              <a:rPr lang="cs-CZ" dirty="0"/>
              <a:t> </a:t>
            </a:r>
            <a:r>
              <a:rPr lang="cs-CZ" dirty="0" err="1"/>
              <a:t>Fachschulen</a:t>
            </a:r>
            <a:r>
              <a:rPr lang="cs-CZ" dirty="0"/>
              <a:t>“</a:t>
            </a:r>
          </a:p>
          <a:p>
            <a:pPr algn="l"/>
            <a:r>
              <a:rPr lang="cs-CZ" dirty="0"/>
              <a:t>2. místo / 2. </a:t>
            </a:r>
            <a:r>
              <a:rPr lang="cs-CZ" dirty="0" err="1"/>
              <a:t>Platz</a:t>
            </a:r>
            <a:endParaRPr lang="cs-CZ" dirty="0"/>
          </a:p>
          <a:p>
            <a:pPr algn="l"/>
            <a:r>
              <a:rPr lang="cs-CZ" dirty="0"/>
              <a:t>„</a:t>
            </a:r>
            <a:r>
              <a:rPr lang="de-DE" dirty="0"/>
              <a:t>Hilfe, ich bin am Ertrinken. -Und was soll ich dagegen tun?</a:t>
            </a:r>
            <a:r>
              <a:rPr lang="cs-CZ" dirty="0"/>
              <a:t>“</a:t>
            </a:r>
          </a:p>
          <a:p>
            <a:pPr algn="l"/>
            <a:r>
              <a:rPr lang="cs-CZ" dirty="0"/>
              <a:t>Vít </a:t>
            </a:r>
            <a:r>
              <a:rPr lang="cs-CZ" dirty="0" err="1"/>
              <a:t>Kosour</a:t>
            </a:r>
            <a:r>
              <a:rPr lang="cs-CZ" dirty="0"/>
              <a:t>, Gymnázium </a:t>
            </a:r>
            <a:r>
              <a:rPr lang="cs-CZ" dirty="0" err="1"/>
              <a:t>Hladnov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84" y="577487"/>
            <a:ext cx="1557892" cy="159728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604" y="5575285"/>
            <a:ext cx="1410760" cy="94613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876" y="5342706"/>
            <a:ext cx="1218328" cy="125416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733" y="5539273"/>
            <a:ext cx="1561436" cy="81707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48" y="5575285"/>
            <a:ext cx="1569571" cy="789005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6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9D32661-BA04-E044-C944-350375D176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164" y="5388678"/>
            <a:ext cx="1554650" cy="984535"/>
          </a:xfrm>
          <a:prstGeom prst="rect">
            <a:avLst/>
          </a:prstGeom>
        </p:spPr>
      </p:pic>
      <p:pic>
        <p:nvPicPr>
          <p:cNvPr id="4098" name="Picture 2" descr="Vtip 10">
            <a:extLst>
              <a:ext uri="{FF2B5EF4-FFF2-40B4-BE49-F238E27FC236}">
                <a16:creationId xmlns:a16="http://schemas.microsoft.com/office/drawing/2014/main" id="{15E877A6-FC1F-5632-3447-F014C202C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12" y="2499013"/>
            <a:ext cx="4353832" cy="218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98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15628" y="470781"/>
            <a:ext cx="8627952" cy="656056"/>
          </a:xfrm>
        </p:spPr>
        <p:txBody>
          <a:bodyPr>
            <a:normAutofit fontScale="90000"/>
          </a:bodyPr>
          <a:lstStyle/>
          <a:p>
            <a:r>
              <a:rPr lang="cs-CZ" sz="2400" dirty="0" err="1"/>
              <a:t>Troppauer</a:t>
            </a:r>
            <a:r>
              <a:rPr lang="cs-CZ" sz="2400" dirty="0"/>
              <a:t> </a:t>
            </a:r>
            <a:r>
              <a:rPr lang="cs-CZ" sz="2400" dirty="0" err="1"/>
              <a:t>Wettbewerb</a:t>
            </a:r>
            <a:r>
              <a:rPr lang="cs-CZ" sz="2400" dirty="0"/>
              <a:t> </a:t>
            </a:r>
            <a:r>
              <a:rPr lang="cs-CZ" sz="2400" dirty="0" err="1"/>
              <a:t>Witzige</a:t>
            </a:r>
            <a:r>
              <a:rPr lang="cs-CZ" sz="2400" dirty="0"/>
              <a:t> Texte / Opavská soutěž vtipných textů </a:t>
            </a:r>
            <a:br>
              <a:rPr lang="cs-CZ" sz="2400" dirty="0"/>
            </a:br>
            <a:r>
              <a:rPr lang="cs-CZ" sz="2400" dirty="0"/>
              <a:t>5. </a:t>
            </a:r>
            <a:r>
              <a:rPr lang="cs-CZ" sz="2400" dirty="0" err="1"/>
              <a:t>Jahrgang</a:t>
            </a:r>
            <a:r>
              <a:rPr lang="cs-CZ" sz="2400" dirty="0"/>
              <a:t>/ 5. ročník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23025" y="1937443"/>
            <a:ext cx="5993393" cy="3048078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Kategorie „české střední školy“ / „</a:t>
            </a:r>
            <a:r>
              <a:rPr lang="cs-CZ" dirty="0" err="1"/>
              <a:t>Tschechische</a:t>
            </a:r>
            <a:r>
              <a:rPr lang="cs-CZ" dirty="0"/>
              <a:t> </a:t>
            </a:r>
            <a:r>
              <a:rPr lang="cs-CZ" dirty="0" err="1"/>
              <a:t>Fachschulen</a:t>
            </a:r>
            <a:r>
              <a:rPr lang="cs-CZ" dirty="0"/>
              <a:t> und </a:t>
            </a:r>
            <a:r>
              <a:rPr lang="cs-CZ" dirty="0" err="1"/>
              <a:t>Gymnasien</a:t>
            </a:r>
            <a:r>
              <a:rPr lang="cs-CZ" dirty="0"/>
              <a:t>“</a:t>
            </a:r>
          </a:p>
          <a:p>
            <a:pPr algn="l"/>
            <a:r>
              <a:rPr lang="cs-CZ" dirty="0"/>
              <a:t>1. místo / 1. </a:t>
            </a:r>
            <a:r>
              <a:rPr lang="cs-CZ" dirty="0" err="1"/>
              <a:t>Platz</a:t>
            </a:r>
            <a:endParaRPr lang="cs-CZ" dirty="0"/>
          </a:p>
          <a:p>
            <a:pPr algn="l"/>
            <a:r>
              <a:rPr lang="cs-CZ" dirty="0"/>
              <a:t>„</a:t>
            </a:r>
            <a:r>
              <a:rPr lang="de-DE" dirty="0"/>
              <a:t>Vati! Mutti hat Berliner gebacken.... Aber ich esse keine Menschen.</a:t>
            </a:r>
            <a:r>
              <a:rPr lang="cs-CZ" dirty="0"/>
              <a:t>“</a:t>
            </a:r>
          </a:p>
          <a:p>
            <a:pPr algn="l"/>
            <a:r>
              <a:rPr lang="cs-CZ" dirty="0"/>
              <a:t>Natálie-Anna </a:t>
            </a:r>
            <a:r>
              <a:rPr lang="cs-CZ" dirty="0" err="1"/>
              <a:t>Bigošová</a:t>
            </a:r>
            <a:r>
              <a:rPr lang="cs-CZ" dirty="0"/>
              <a:t>, Jazykové gymnázium Pavla Tigrida, Ostrava-Poruba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84" y="577487"/>
            <a:ext cx="1557892" cy="159728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440" y="5592774"/>
            <a:ext cx="1410760" cy="94613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525" y="5342706"/>
            <a:ext cx="1218328" cy="125416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046" y="5575285"/>
            <a:ext cx="1561436" cy="81707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48" y="5575285"/>
            <a:ext cx="1569571" cy="789005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7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8743889-4084-E6CF-D360-5DE01135CCF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164" y="5388678"/>
            <a:ext cx="1554650" cy="984535"/>
          </a:xfrm>
          <a:prstGeom prst="rect">
            <a:avLst/>
          </a:prstGeom>
        </p:spPr>
      </p:pic>
      <p:pic>
        <p:nvPicPr>
          <p:cNvPr id="5122" name="Picture 2" descr="Vtip 04">
            <a:extLst>
              <a:ext uri="{FF2B5EF4-FFF2-40B4-BE49-F238E27FC236}">
                <a16:creationId xmlns:a16="http://schemas.microsoft.com/office/drawing/2014/main" id="{73B69F3C-B370-B068-0A3F-50A759080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900" y="1836188"/>
            <a:ext cx="4419455" cy="318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44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15628" y="470780"/>
            <a:ext cx="8627952" cy="636371"/>
          </a:xfrm>
        </p:spPr>
        <p:txBody>
          <a:bodyPr>
            <a:normAutofit fontScale="90000"/>
          </a:bodyPr>
          <a:lstStyle/>
          <a:p>
            <a:r>
              <a:rPr lang="cs-CZ" sz="2400" dirty="0" err="1"/>
              <a:t>Troppauer</a:t>
            </a:r>
            <a:r>
              <a:rPr lang="cs-CZ" sz="2400" dirty="0"/>
              <a:t> </a:t>
            </a:r>
            <a:r>
              <a:rPr lang="cs-CZ" sz="2400" dirty="0" err="1"/>
              <a:t>Wettbewerb</a:t>
            </a:r>
            <a:r>
              <a:rPr lang="cs-CZ" sz="2400" dirty="0"/>
              <a:t> </a:t>
            </a:r>
            <a:r>
              <a:rPr lang="cs-CZ" sz="2400" dirty="0" err="1"/>
              <a:t>Witzige</a:t>
            </a:r>
            <a:r>
              <a:rPr lang="cs-CZ" sz="2400" dirty="0"/>
              <a:t> Texte / Opavská soutěž vtipných textů </a:t>
            </a:r>
            <a:br>
              <a:rPr lang="cs-CZ" sz="2400" dirty="0"/>
            </a:br>
            <a:r>
              <a:rPr lang="cs-CZ" sz="2400" dirty="0"/>
              <a:t>5. </a:t>
            </a:r>
            <a:r>
              <a:rPr lang="cs-CZ" sz="2400" dirty="0" err="1"/>
              <a:t>Jahrgang</a:t>
            </a:r>
            <a:r>
              <a:rPr lang="cs-CZ" sz="2400" dirty="0"/>
              <a:t>/ 5. ročník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63952" y="1597982"/>
            <a:ext cx="5595175" cy="3486472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Kategorie německé školy do 15 let / </a:t>
            </a:r>
            <a:r>
              <a:rPr lang="cs-CZ" dirty="0" err="1"/>
              <a:t>Deutsche</a:t>
            </a:r>
            <a:r>
              <a:rPr lang="cs-CZ" dirty="0"/>
              <a:t> </a:t>
            </a:r>
            <a:r>
              <a:rPr lang="cs-CZ" dirty="0" err="1"/>
              <a:t>Schulen</a:t>
            </a:r>
            <a:r>
              <a:rPr lang="cs-CZ" dirty="0"/>
              <a:t> bis </a:t>
            </a:r>
            <a:r>
              <a:rPr lang="cs-CZ" dirty="0" err="1"/>
              <a:t>zum</a:t>
            </a:r>
            <a:r>
              <a:rPr lang="cs-CZ" dirty="0"/>
              <a:t> 15. </a:t>
            </a:r>
            <a:r>
              <a:rPr lang="cs-CZ" dirty="0" err="1"/>
              <a:t>Lebensjahr</a:t>
            </a:r>
            <a:endParaRPr lang="cs-CZ" dirty="0"/>
          </a:p>
          <a:p>
            <a:pPr algn="l"/>
            <a:r>
              <a:rPr lang="cs-CZ" dirty="0"/>
              <a:t>3. místo / 3. </a:t>
            </a:r>
            <a:r>
              <a:rPr lang="cs-CZ" dirty="0" err="1"/>
              <a:t>Platz</a:t>
            </a:r>
            <a:endParaRPr lang="cs-CZ" dirty="0"/>
          </a:p>
          <a:p>
            <a:pPr algn="l"/>
            <a:r>
              <a:rPr lang="cs-CZ" dirty="0"/>
              <a:t>„Už mě nemiluje, protože byl pryč 3 hodiny.“ </a:t>
            </a:r>
          </a:p>
          <a:p>
            <a:pPr algn="l"/>
            <a:r>
              <a:rPr lang="cs-CZ" dirty="0"/>
              <a:t>„Byl jsem na zahradě a pěstoval brambory.“</a:t>
            </a:r>
          </a:p>
          <a:p>
            <a:pPr algn="l"/>
            <a:r>
              <a:rPr lang="cs-CZ" dirty="0" err="1"/>
              <a:t>Darleen</a:t>
            </a:r>
            <a:r>
              <a:rPr lang="cs-CZ" dirty="0"/>
              <a:t> </a:t>
            </a:r>
            <a:r>
              <a:rPr lang="cs-CZ" dirty="0" err="1"/>
              <a:t>Bleyer</a:t>
            </a:r>
            <a:r>
              <a:rPr lang="cs-CZ" dirty="0"/>
              <a:t>, JGAW-</a:t>
            </a:r>
            <a:r>
              <a:rPr lang="cs-CZ" dirty="0" err="1"/>
              <a:t>Realschule</a:t>
            </a:r>
            <a:r>
              <a:rPr lang="cs-CZ" dirty="0"/>
              <a:t> </a:t>
            </a:r>
            <a:r>
              <a:rPr lang="cs-CZ" dirty="0" err="1"/>
              <a:t>Hof</a:t>
            </a:r>
            <a:r>
              <a:rPr lang="cs-CZ" dirty="0"/>
              <a:t>  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84" y="577487"/>
            <a:ext cx="1557892" cy="159728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9227" y="5575054"/>
            <a:ext cx="1410760" cy="94613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562" y="5342706"/>
            <a:ext cx="1218328" cy="125416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914" y="5606102"/>
            <a:ext cx="1561436" cy="81707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48" y="5575285"/>
            <a:ext cx="1569571" cy="789005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8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266EF7B0-1AAA-1145-1584-6C30725E419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30244" y="5441638"/>
            <a:ext cx="1560711" cy="981541"/>
          </a:xfrm>
          <a:prstGeom prst="rect">
            <a:avLst/>
          </a:prstGeom>
        </p:spPr>
      </p:pic>
      <p:pic>
        <p:nvPicPr>
          <p:cNvPr id="6146" name="Picture 2" descr="Witz 09">
            <a:extLst>
              <a:ext uri="{FF2B5EF4-FFF2-40B4-BE49-F238E27FC236}">
                <a16:creationId xmlns:a16="http://schemas.microsoft.com/office/drawing/2014/main" id="{B2958511-651D-BEE5-7627-27CE643EF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709" y="2174768"/>
            <a:ext cx="4489128" cy="195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70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15628" y="470781"/>
            <a:ext cx="8627952" cy="656056"/>
          </a:xfrm>
        </p:spPr>
        <p:txBody>
          <a:bodyPr>
            <a:normAutofit fontScale="90000"/>
          </a:bodyPr>
          <a:lstStyle/>
          <a:p>
            <a:r>
              <a:rPr lang="cs-CZ" sz="2400" dirty="0" err="1"/>
              <a:t>Troppauer</a:t>
            </a:r>
            <a:r>
              <a:rPr lang="cs-CZ" sz="2400" dirty="0"/>
              <a:t> </a:t>
            </a:r>
            <a:r>
              <a:rPr lang="cs-CZ" sz="2400" dirty="0" err="1"/>
              <a:t>Wettbewerb</a:t>
            </a:r>
            <a:r>
              <a:rPr lang="cs-CZ" sz="2400" dirty="0"/>
              <a:t> </a:t>
            </a:r>
            <a:r>
              <a:rPr lang="cs-CZ" sz="2400" dirty="0" err="1"/>
              <a:t>Witzige</a:t>
            </a:r>
            <a:r>
              <a:rPr lang="cs-CZ" sz="2400" dirty="0"/>
              <a:t> Texte / Opavská soutěž vtipných textů </a:t>
            </a:r>
            <a:br>
              <a:rPr lang="cs-CZ" sz="2400" dirty="0"/>
            </a:br>
            <a:r>
              <a:rPr lang="cs-CZ" sz="2400" dirty="0"/>
              <a:t>5. </a:t>
            </a:r>
            <a:r>
              <a:rPr lang="cs-CZ" sz="2400" dirty="0" err="1"/>
              <a:t>Jahrgang</a:t>
            </a:r>
            <a:r>
              <a:rPr lang="cs-CZ" sz="2400" dirty="0"/>
              <a:t>/ 5. ročník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77000" y="1720159"/>
            <a:ext cx="5462055" cy="3622547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Kategorie německé školy do 15 let / </a:t>
            </a:r>
            <a:r>
              <a:rPr lang="cs-CZ" dirty="0" err="1"/>
              <a:t>Deutsche</a:t>
            </a:r>
            <a:r>
              <a:rPr lang="cs-CZ" dirty="0"/>
              <a:t> </a:t>
            </a:r>
            <a:r>
              <a:rPr lang="cs-CZ" dirty="0" err="1"/>
              <a:t>Schulen</a:t>
            </a:r>
            <a:r>
              <a:rPr lang="cs-CZ" dirty="0"/>
              <a:t> bis </a:t>
            </a:r>
            <a:r>
              <a:rPr lang="cs-CZ" dirty="0" err="1"/>
              <a:t>zum</a:t>
            </a:r>
            <a:r>
              <a:rPr lang="cs-CZ" dirty="0"/>
              <a:t> 15. </a:t>
            </a:r>
            <a:r>
              <a:rPr lang="cs-CZ" dirty="0" err="1"/>
              <a:t>Lebensjahr</a:t>
            </a:r>
            <a:endParaRPr lang="cs-CZ" dirty="0"/>
          </a:p>
          <a:p>
            <a:pPr algn="l"/>
            <a:r>
              <a:rPr lang="cs-CZ" dirty="0"/>
              <a:t>2. místo / 2. </a:t>
            </a:r>
            <a:r>
              <a:rPr lang="cs-CZ" dirty="0" err="1"/>
              <a:t>Platz</a:t>
            </a:r>
            <a:endParaRPr lang="cs-CZ" dirty="0"/>
          </a:p>
          <a:p>
            <a:pPr algn="l"/>
            <a:r>
              <a:rPr lang="cs-CZ" dirty="0"/>
              <a:t>„Špinavé prádlo vždy vyndám do deště a nasypu na něj prací prostředek, protože pak se vypere a ušetřím elektřinu..“</a:t>
            </a:r>
          </a:p>
          <a:p>
            <a:pPr algn="l"/>
            <a:r>
              <a:rPr lang="cs-CZ" dirty="0"/>
              <a:t>Lena </a:t>
            </a:r>
            <a:r>
              <a:rPr lang="cs-CZ" dirty="0" err="1"/>
              <a:t>Straubel</a:t>
            </a:r>
            <a:r>
              <a:rPr lang="cs-CZ" dirty="0"/>
              <a:t>, JGAW-</a:t>
            </a:r>
            <a:r>
              <a:rPr lang="cs-CZ" dirty="0" err="1"/>
              <a:t>Realschule</a:t>
            </a:r>
            <a:r>
              <a:rPr lang="cs-CZ" dirty="0"/>
              <a:t> </a:t>
            </a:r>
            <a:r>
              <a:rPr lang="cs-CZ" dirty="0" err="1"/>
              <a:t>Hof</a:t>
            </a:r>
            <a:endParaRPr lang="cs-CZ" dirty="0"/>
          </a:p>
          <a:p>
            <a:pPr algn="l"/>
            <a:endParaRPr lang="cs-CZ" dirty="0"/>
          </a:p>
          <a:p>
            <a:pPr algn="l"/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84" y="577487"/>
            <a:ext cx="1557892" cy="159728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394" y="5575285"/>
            <a:ext cx="1410760" cy="94613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001" y="5342706"/>
            <a:ext cx="1218328" cy="125416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83" y="5606102"/>
            <a:ext cx="1561436" cy="81707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848" y="5575285"/>
            <a:ext cx="1569571" cy="789005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1316E-E07D-4C3A-92CD-DD93999E86A2}" type="slidenum">
              <a:rPr lang="cs-CZ" smtClean="0"/>
              <a:t>9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FE8684F-D85B-1E1C-8196-7C79DE145D3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67625" y="5405679"/>
            <a:ext cx="1560711" cy="981541"/>
          </a:xfrm>
          <a:prstGeom prst="rect">
            <a:avLst/>
          </a:prstGeom>
        </p:spPr>
      </p:pic>
      <p:pic>
        <p:nvPicPr>
          <p:cNvPr id="7170" name="Picture 2" descr="Witz 01">
            <a:extLst>
              <a:ext uri="{FF2B5EF4-FFF2-40B4-BE49-F238E27FC236}">
                <a16:creationId xmlns:a16="http://schemas.microsoft.com/office/drawing/2014/main" id="{BC915D36-6D01-9B2F-CCD1-94376A8BAC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93" y="2202245"/>
            <a:ext cx="4833407" cy="2658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500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888</Words>
  <Application>Microsoft Office PowerPoint</Application>
  <PresentationFormat>Širokoúhlá obrazovka</PresentationFormat>
  <Paragraphs>107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Troppauer Wettbewerb Witzige Texte / Opavská soutěž vtipných textů  5. Jahrgang/ 5. ročník</vt:lpstr>
      <vt:lpstr>Troppauer Wettbewerb Witzige Texte / Opavská soutěž vtipných textů  5. Jahrgang/ 5. ročník</vt:lpstr>
      <vt:lpstr>Troppauer Wettbewerb Witzige Texte / Opavská soutěž vtipných textů  5. Jahrgang/ 5. ročník</vt:lpstr>
      <vt:lpstr>Troppauer Wettbewerb Witzige Texte / Opavská soutěž vtipných textů  5. Jahrgang/ 5. ročník</vt:lpstr>
      <vt:lpstr>Troppauer Wettbewerb Witzige Texte / Opavská soutěž vtipných textů  5. Jahrgang/ 5. ročník</vt:lpstr>
      <vt:lpstr>Troppauer Wettbewerb Witzige Texte / Opavská soutěž vtipných textů  5. Jahrgang/ 5. ročník</vt:lpstr>
      <vt:lpstr>Troppauer Wettbewerb Witzige Texte / Opavská soutěž vtipných textů  5. Jahrgang/ 5. ročník</vt:lpstr>
      <vt:lpstr>Troppauer Wettbewerb Witzige Texte / Opavská soutěž vtipných textů  5. Jahrgang/ 5. ročník</vt:lpstr>
      <vt:lpstr>Troppauer Wettbewerb Witzige Texte / Opavská soutěž vtipných textů  5. Jahrgang/ 5. ročník</vt:lpstr>
      <vt:lpstr>Troppauer Wettbewerb Witzige Texte / Opavská soutěž vtipných textů  5. Jahrgang/ 5. ročník</vt:lpstr>
      <vt:lpstr>Troppauer Wettbewerb Witzige Texte / Opavská soutěž vtipných textů  5. Jahrgang/ 5. ročník</vt:lpstr>
      <vt:lpstr>Troppauer Wettbewerb Witzige Texte / Opavská soutěž vtipných textů  5. Jahrgang/ 5. ročník</vt:lpstr>
      <vt:lpstr>Troppauer Wettbewerb Witzige Texte / Opavská soutěž vtipných textů  5. Jahrgang/ 5. ročník</vt:lpstr>
      <vt:lpstr>Troppauer Wettbewerb Witzige Texte / Opavská soutěž vtipných textů  5. Jahrgang/ 5. ročník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Troppauer Wettbewerb Witzige texte / Opavská soutěž vtipných textů 4. ročník</dc:title>
  <dc:creator>Richard Neugebauer</dc:creator>
  <cp:lastModifiedBy>Standard</cp:lastModifiedBy>
  <cp:revision>24</cp:revision>
  <dcterms:created xsi:type="dcterms:W3CDTF">2021-11-08T10:30:21Z</dcterms:created>
  <dcterms:modified xsi:type="dcterms:W3CDTF">2022-11-04T15:23:39Z</dcterms:modified>
</cp:coreProperties>
</file>